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84" r:id="rId3"/>
    <p:sldId id="258" r:id="rId4"/>
    <p:sldId id="266" r:id="rId5"/>
    <p:sldId id="297" r:id="rId6"/>
    <p:sldId id="267" r:id="rId7"/>
    <p:sldId id="286" r:id="rId8"/>
    <p:sldId id="296" r:id="rId9"/>
    <p:sldId id="270" r:id="rId10"/>
    <p:sldId id="292" r:id="rId11"/>
    <p:sldId id="288" r:id="rId12"/>
    <p:sldId id="285" r:id="rId13"/>
    <p:sldId id="293" r:id="rId14"/>
    <p:sldId id="291" r:id="rId15"/>
    <p:sldId id="294" r:id="rId16"/>
    <p:sldId id="279" r:id="rId17"/>
    <p:sldId id="295" r:id="rId18"/>
    <p:sldId id="274" r:id="rId19"/>
    <p:sldId id="273" r:id="rId20"/>
    <p:sldId id="276" r:id="rId21"/>
    <p:sldId id="277" r:id="rId22"/>
    <p:sldId id="278" r:id="rId23"/>
    <p:sldId id="283" r:id="rId24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86"/>
    <a:srgbClr val="737477"/>
    <a:srgbClr val="B4C6E7"/>
    <a:srgbClr val="CCCC00"/>
    <a:srgbClr val="D9D9D9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4657" autoAdjust="0"/>
  </p:normalViewPr>
  <p:slideViewPr>
    <p:cSldViewPr showGuides="1">
      <p:cViewPr varScale="1">
        <p:scale>
          <a:sx n="108" d="100"/>
          <a:sy n="108" d="100"/>
        </p:scale>
        <p:origin x="52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514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625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591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5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338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0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638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37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5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605587" y="2433638"/>
            <a:ext cx="4979248" cy="1282700"/>
            <a:chOff x="3960321" y="2676466"/>
            <a:chExt cx="4215985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3960321" y="2676466"/>
              <a:ext cx="4215985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GeniousMES</a:t>
              </a:r>
              <a:endParaRPr kumimoji="0" lang="en-US" altLang="ko-KR" sz="6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9694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90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GDC8 Team3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기업맞춤형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)C#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기반 산업자동화 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 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 양성과정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일정표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6947768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세부 일정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612" name="직사각형 10"/>
          <p:cNvSpPr>
            <a:spLocks noChangeArrowheads="1"/>
          </p:cNvSpPr>
          <p:nvPr/>
        </p:nvSpPr>
        <p:spPr bwMode="auto">
          <a:xfrm>
            <a:off x="6529584" y="2477417"/>
            <a:ext cx="53258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240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>
            <a:extLst>
              <a:ext uri="{FF2B5EF4-FFF2-40B4-BE49-F238E27FC236}">
                <a16:creationId xmlns:a16="http://schemas.microsoft.com/office/drawing/2014/main" id="{89868FDC-1959-45BC-93D7-FBEAF1FC5D31}"/>
              </a:ext>
            </a:extLst>
          </p:cNvPr>
          <p:cNvSpPr txBox="1"/>
          <p:nvPr/>
        </p:nvSpPr>
        <p:spPr>
          <a:xfrm>
            <a:off x="191723" y="122900"/>
            <a:ext cx="2799620" cy="47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구성도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5480B31-4624-42F3-848E-CAA370432269}"/>
              </a:ext>
            </a:extLst>
          </p:cNvPr>
          <p:cNvGrpSpPr/>
          <p:nvPr/>
        </p:nvGrpSpPr>
        <p:grpSpPr>
          <a:xfrm>
            <a:off x="329582" y="1135505"/>
            <a:ext cx="11317189" cy="4937708"/>
            <a:chOff x="329582" y="1135505"/>
            <a:chExt cx="11317189" cy="4937708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8F8F0F59-2166-4FE2-B14F-41610B1BFFFE}"/>
                </a:ext>
              </a:extLst>
            </p:cNvPr>
            <p:cNvCxnSpPr>
              <a:cxnSpLocks/>
              <a:stCxn id="7" idx="2"/>
              <a:endCxn id="42" idx="0"/>
            </p:cNvCxnSpPr>
            <p:nvPr/>
          </p:nvCxnSpPr>
          <p:spPr>
            <a:xfrm>
              <a:off x="6388919" y="2617666"/>
              <a:ext cx="4302" cy="668384"/>
            </a:xfrm>
            <a:prstGeom prst="straightConnector1">
              <a:avLst/>
            </a:prstGeom>
            <a:ln w="57150">
              <a:solidFill>
                <a:srgbClr val="004D8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bject 52">
              <a:extLst>
                <a:ext uri="{FF2B5EF4-FFF2-40B4-BE49-F238E27FC236}">
                  <a16:creationId xmlns:a16="http://schemas.microsoft.com/office/drawing/2014/main" id="{A58D55BF-0A55-4BF2-A106-6EF5953298E2}"/>
                </a:ext>
              </a:extLst>
            </p:cNvPr>
            <p:cNvSpPr txBox="1"/>
            <p:nvPr/>
          </p:nvSpPr>
          <p:spPr>
            <a:xfrm>
              <a:off x="2684253" y="5866159"/>
              <a:ext cx="1756622" cy="207054"/>
            </a:xfrm>
            <a:prstGeom prst="rect">
              <a:avLst/>
            </a:prstGeom>
            <a:noFill/>
          </p:spPr>
          <p:txBody>
            <a:bodyPr vert="horz" wrap="square" lIns="0" tIns="52691" rIns="0" bIns="0" rtlCol="0" anchor="ctr" anchorCtr="1">
              <a:spAutoFit/>
            </a:bodyPr>
            <a:lstStyle/>
            <a:p>
              <a:pPr marL="323151" marR="38727" indent="-276169">
                <a:spcBef>
                  <a:spcPts val="415"/>
                </a:spcBef>
              </a:pPr>
              <a:r>
                <a:rPr lang="ko-KR" altLang="en-US" sz="1000">
                  <a:latin typeface="나눔고딕" panose="020D0604000000000000" pitchFamily="50" charset="-127"/>
                  <a:ea typeface="나눔고딕" panose="020D0604000000000000" pitchFamily="50" charset="-127"/>
                  <a:cs typeface="UKIJ CJK"/>
                </a:rPr>
                <a:t>임직원들을 위한 통계 리포트</a:t>
              </a:r>
              <a:endParaRPr sz="1000">
                <a:latin typeface="나눔고딕" panose="020D0604000000000000" pitchFamily="50" charset="-127"/>
                <a:ea typeface="나눔고딕" panose="020D0604000000000000" pitchFamily="50" charset="-127"/>
                <a:cs typeface="UKIJ CJK"/>
              </a:endParaRPr>
            </a:p>
          </p:txBody>
        </p:sp>
        <p:sp>
          <p:nvSpPr>
            <p:cNvPr id="7" name="object 52">
              <a:extLst>
                <a:ext uri="{FF2B5EF4-FFF2-40B4-BE49-F238E27FC236}">
                  <a16:creationId xmlns:a16="http://schemas.microsoft.com/office/drawing/2014/main" id="{7846BC7F-FF4C-47B8-9EAA-19545F7A2B2F}"/>
                </a:ext>
              </a:extLst>
            </p:cNvPr>
            <p:cNvSpPr txBox="1"/>
            <p:nvPr/>
          </p:nvSpPr>
          <p:spPr>
            <a:xfrm>
              <a:off x="5660250" y="2285344"/>
              <a:ext cx="1457337" cy="332322"/>
            </a:xfrm>
            <a:prstGeom prst="rect">
              <a:avLst/>
            </a:prstGeom>
            <a:noFill/>
          </p:spPr>
          <p:txBody>
            <a:bodyPr vert="horz" wrap="square" lIns="0" tIns="52691" rIns="0" bIns="0" rtlCol="0" anchor="t" anchorCtr="1">
              <a:noAutofit/>
            </a:bodyPr>
            <a:lstStyle/>
            <a:p>
              <a:pPr marL="323151" marR="38727" indent="-276169">
                <a:spcBef>
                  <a:spcPts val="415"/>
                </a:spcBef>
              </a:pPr>
              <a:r>
                <a:rPr lang="ko-KR" altLang="en-US" sz="1000">
                  <a:latin typeface="나눔고딕" panose="020D0604000000000000" pitchFamily="50" charset="-127"/>
                  <a:ea typeface="나눔고딕" panose="020D0604000000000000" pitchFamily="50" charset="-127"/>
                  <a:cs typeface="UKIJ CJK"/>
                </a:rPr>
                <a:t>생산 관리 현장 프로그램</a:t>
              </a:r>
              <a:endParaRPr sz="1000">
                <a:latin typeface="나눔고딕" panose="020D0604000000000000" pitchFamily="50" charset="-127"/>
                <a:ea typeface="나눔고딕" panose="020D0604000000000000" pitchFamily="50" charset="-127"/>
                <a:cs typeface="UKIJ CJK"/>
              </a:endParaRPr>
            </a:p>
          </p:txBody>
        </p:sp>
        <p:sp>
          <p:nvSpPr>
            <p:cNvPr id="12" name="object 52">
              <a:extLst>
                <a:ext uri="{FF2B5EF4-FFF2-40B4-BE49-F238E27FC236}">
                  <a16:creationId xmlns:a16="http://schemas.microsoft.com/office/drawing/2014/main" id="{1570F6A2-22B4-45D2-9E6F-1BDD8C545AA4}"/>
                </a:ext>
              </a:extLst>
            </p:cNvPr>
            <p:cNvSpPr txBox="1"/>
            <p:nvPr/>
          </p:nvSpPr>
          <p:spPr>
            <a:xfrm>
              <a:off x="2684252" y="2230372"/>
              <a:ext cx="1802801" cy="364315"/>
            </a:xfrm>
            <a:prstGeom prst="rect">
              <a:avLst/>
            </a:prstGeom>
            <a:noFill/>
          </p:spPr>
          <p:txBody>
            <a:bodyPr vert="horz" wrap="square" lIns="0" tIns="52691" rIns="0" bIns="0" rtlCol="0" anchor="t" anchorCtr="1">
              <a:noAutofit/>
            </a:bodyPr>
            <a:lstStyle/>
            <a:p>
              <a:pPr marL="323151" marR="38727" indent="-276169">
                <a:spcBef>
                  <a:spcPts val="415"/>
                </a:spcBef>
              </a:pPr>
              <a:r>
                <a:rPr lang="en-US" altLang="ko-KR" sz="1000">
                  <a:latin typeface="나눔고딕" panose="020D0604000000000000" pitchFamily="50" charset="-127"/>
                  <a:ea typeface="나눔고딕" panose="020D0604000000000000" pitchFamily="50" charset="-127"/>
                  <a:cs typeface="UKIJ CJK"/>
                </a:rPr>
                <a:t>MES</a:t>
              </a:r>
              <a:r>
                <a:rPr lang="ko-KR" altLang="en-US" sz="1000">
                  <a:latin typeface="나눔고딕" panose="020D0604000000000000" pitchFamily="50" charset="-127"/>
                  <a:ea typeface="나눔고딕" panose="020D0604000000000000" pitchFamily="50" charset="-127"/>
                  <a:cs typeface="UKIJ CJK"/>
                </a:rPr>
                <a:t> 프로그램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62706B2D-2FD1-4602-8D65-142E55898D3C}"/>
                </a:ext>
              </a:extLst>
            </p:cNvPr>
            <p:cNvCxnSpPr>
              <a:cxnSpLocks/>
              <a:stCxn id="12" idx="2"/>
              <a:endCxn id="42" idx="1"/>
            </p:cNvCxnSpPr>
            <p:nvPr/>
          </p:nvCxnSpPr>
          <p:spPr>
            <a:xfrm rot="16200000" flipH="1">
              <a:off x="4005643" y="2174696"/>
              <a:ext cx="1238919" cy="2078899"/>
            </a:xfrm>
            <a:prstGeom prst="bentConnector2">
              <a:avLst/>
            </a:prstGeom>
            <a:ln w="57150">
              <a:solidFill>
                <a:srgbClr val="004D8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8BDD5BB-C9A8-4AEA-B2A9-EDB22FEE0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07" y="3267632"/>
              <a:ext cx="593876" cy="593876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14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4627C8-94B6-4F50-9B95-B97B980D26DD}"/>
                </a:ext>
              </a:extLst>
            </p:cNvPr>
            <p:cNvSpPr txBox="1"/>
            <p:nvPr/>
          </p:nvSpPr>
          <p:spPr>
            <a:xfrm>
              <a:off x="329582" y="3839168"/>
              <a:ext cx="777329" cy="246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</a:t>
              </a:r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51839F6-DCEA-4925-89D4-554FE22A963D}"/>
                </a:ext>
              </a:extLst>
            </p:cNvPr>
            <p:cNvCxnSpPr>
              <a:cxnSpLocks/>
            </p:cNvCxnSpPr>
            <p:nvPr/>
          </p:nvCxnSpPr>
          <p:spPr>
            <a:xfrm>
              <a:off x="989601" y="3578705"/>
              <a:ext cx="1706782" cy="1668262"/>
            </a:xfrm>
            <a:prstGeom prst="bentConnector3">
              <a:avLst>
                <a:gd name="adj1" fmla="val 33358"/>
              </a:avLst>
            </a:prstGeom>
            <a:ln w="57150">
              <a:solidFill>
                <a:srgbClr val="004D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E6BD3FC7-36C6-44EB-9C87-8FB5BA9A2130}"/>
                </a:ext>
              </a:extLst>
            </p:cNvPr>
            <p:cNvCxnSpPr>
              <a:cxnSpLocks/>
              <a:stCxn id="34" idx="3"/>
              <a:endCxn id="54" idx="1"/>
            </p:cNvCxnSpPr>
            <p:nvPr/>
          </p:nvCxnSpPr>
          <p:spPr>
            <a:xfrm flipV="1">
              <a:off x="1015183" y="1751882"/>
              <a:ext cx="1869740" cy="1812688"/>
            </a:xfrm>
            <a:prstGeom prst="bentConnector3">
              <a:avLst>
                <a:gd name="adj1" fmla="val 29111"/>
              </a:avLst>
            </a:prstGeom>
            <a:ln w="57150">
              <a:solidFill>
                <a:srgbClr val="004D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6383FFCC-18CD-43F5-828C-257FEA05B9C0}"/>
                </a:ext>
              </a:extLst>
            </p:cNvPr>
            <p:cNvCxnSpPr>
              <a:cxnSpLocks/>
              <a:stCxn id="57" idx="3"/>
              <a:endCxn id="75" idx="1"/>
            </p:cNvCxnSpPr>
            <p:nvPr/>
          </p:nvCxnSpPr>
          <p:spPr>
            <a:xfrm>
              <a:off x="6998858" y="1760393"/>
              <a:ext cx="2276181" cy="3422176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4D8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504625B1-66A7-4732-9BFA-FB75B21E7DB7}"/>
                </a:ext>
              </a:extLst>
            </p:cNvPr>
            <p:cNvCxnSpPr>
              <a:cxnSpLocks/>
              <a:stCxn id="57" idx="3"/>
              <a:endCxn id="72" idx="1"/>
            </p:cNvCxnSpPr>
            <p:nvPr/>
          </p:nvCxnSpPr>
          <p:spPr>
            <a:xfrm>
              <a:off x="6998857" y="1760393"/>
              <a:ext cx="2284201" cy="1873872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4D8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BC60E277-A714-4827-92E7-BB657EBDF41D}"/>
                </a:ext>
              </a:extLst>
            </p:cNvPr>
            <p:cNvCxnSpPr>
              <a:cxnSpLocks/>
              <a:stCxn id="54" idx="3"/>
              <a:endCxn id="57" idx="1"/>
            </p:cNvCxnSpPr>
            <p:nvPr/>
          </p:nvCxnSpPr>
          <p:spPr>
            <a:xfrm>
              <a:off x="4184837" y="1751882"/>
              <a:ext cx="1427869" cy="8511"/>
            </a:xfrm>
            <a:prstGeom prst="straightConnector1">
              <a:avLst/>
            </a:prstGeom>
            <a:ln w="57150">
              <a:solidFill>
                <a:srgbClr val="004D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9B34CF24-49A7-4C80-B1AD-F216D4395FFA}"/>
                </a:ext>
              </a:extLst>
            </p:cNvPr>
            <p:cNvCxnSpPr>
              <a:cxnSpLocks/>
              <a:stCxn id="57" idx="1"/>
              <a:endCxn id="54" idx="3"/>
            </p:cNvCxnSpPr>
            <p:nvPr/>
          </p:nvCxnSpPr>
          <p:spPr>
            <a:xfrm flipH="1" flipV="1">
              <a:off x="4184837" y="1751882"/>
              <a:ext cx="1427869" cy="8511"/>
            </a:xfrm>
            <a:prstGeom prst="straightConnector1">
              <a:avLst/>
            </a:prstGeom>
            <a:ln w="57150">
              <a:solidFill>
                <a:srgbClr val="004D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D5EF5FF4-C616-4802-98F6-248771B3C6D2}"/>
                </a:ext>
              </a:extLst>
            </p:cNvPr>
            <p:cNvCxnSpPr>
              <a:cxnSpLocks/>
              <a:stCxn id="57" idx="3"/>
              <a:endCxn id="95" idx="1"/>
            </p:cNvCxnSpPr>
            <p:nvPr/>
          </p:nvCxnSpPr>
          <p:spPr>
            <a:xfrm>
              <a:off x="6998857" y="1760394"/>
              <a:ext cx="2284201" cy="2057"/>
            </a:xfrm>
            <a:prstGeom prst="straightConnector1">
              <a:avLst/>
            </a:prstGeom>
            <a:ln w="57150">
              <a:solidFill>
                <a:srgbClr val="004D8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A46B778A-831F-48B0-98B4-BBD8FAF6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2486" y="1329991"/>
              <a:ext cx="914162" cy="914162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1433E1E-F9F9-4BEF-AA5D-7A4D2D0BC371}"/>
                </a:ext>
              </a:extLst>
            </p:cNvPr>
            <p:cNvGrpSpPr/>
            <p:nvPr/>
          </p:nvGrpSpPr>
          <p:grpSpPr>
            <a:xfrm>
              <a:off x="9283058" y="1135505"/>
              <a:ext cx="914162" cy="1084026"/>
              <a:chOff x="9284267" y="824701"/>
              <a:chExt cx="914281" cy="1084167"/>
            </a:xfrm>
          </p:grpSpPr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06AC784-090A-4246-A57D-D125F1CB1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4267" y="994587"/>
                <a:ext cx="914281" cy="91428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14000"/>
                  </a:prstClr>
                </a:outerShdw>
              </a:effectLst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2986155-4FAC-4E70-A6BF-D7068FC20464}"/>
                  </a:ext>
                </a:extLst>
              </p:cNvPr>
              <p:cNvSpPr txBox="1"/>
              <p:nvPr/>
            </p:nvSpPr>
            <p:spPr>
              <a:xfrm>
                <a:off x="9352692" y="824701"/>
                <a:ext cx="777430" cy="246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작업자</a:t>
                </a:r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AC418B57-7F1D-485E-8065-DFDFB2F4F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5366" y="3201806"/>
              <a:ext cx="914162" cy="914162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14000"/>
                </a:prstClr>
              </a:outerShdw>
            </a:effectLst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04527F0A-6DC5-4071-8E9F-95A948D98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2486" y="4771126"/>
              <a:ext cx="914162" cy="914162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14000"/>
                </a:prstClr>
              </a:outerShdw>
            </a:effectLst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A6C2412-BA1B-4B73-85C3-DB02FA5BF4C6}"/>
                </a:ext>
              </a:extLst>
            </p:cNvPr>
            <p:cNvSpPr txBox="1"/>
            <p:nvPr/>
          </p:nvSpPr>
          <p:spPr>
            <a:xfrm>
              <a:off x="9989007" y="3973069"/>
              <a:ext cx="1654408" cy="276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MACHINE 2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25525FF-1CBC-4419-A787-06D1B3C3C137}"/>
                </a:ext>
              </a:extLst>
            </p:cNvPr>
            <p:cNvSpPr txBox="1"/>
            <p:nvPr/>
          </p:nvSpPr>
          <p:spPr>
            <a:xfrm>
              <a:off x="9992363" y="5589232"/>
              <a:ext cx="1654408" cy="276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MACHINE 3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D9BAEC5-59D8-408E-B9A9-AECA7AB5A888}"/>
                </a:ext>
              </a:extLst>
            </p:cNvPr>
            <p:cNvSpPr txBox="1"/>
            <p:nvPr/>
          </p:nvSpPr>
          <p:spPr>
            <a:xfrm>
              <a:off x="9992363" y="2148910"/>
              <a:ext cx="1654408" cy="276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MACHINE 1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9BC0D80-B0E7-4CF4-9DAD-1C768183F5F9}"/>
                </a:ext>
              </a:extLst>
            </p:cNvPr>
            <p:cNvGrpSpPr/>
            <p:nvPr/>
          </p:nvGrpSpPr>
          <p:grpSpPr>
            <a:xfrm>
              <a:off x="2721965" y="4690847"/>
              <a:ext cx="1681200" cy="1083971"/>
              <a:chOff x="6888175" y="1235782"/>
              <a:chExt cx="2615247" cy="153375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AFE4699-9B11-4B23-8442-00B322485ED8}"/>
                  </a:ext>
                </a:extLst>
              </p:cNvPr>
              <p:cNvSpPr/>
              <p:nvPr/>
            </p:nvSpPr>
            <p:spPr>
              <a:xfrm>
                <a:off x="6888175" y="1235782"/>
                <a:ext cx="2615247" cy="1533750"/>
              </a:xfrm>
              <a:prstGeom prst="rect">
                <a:avLst/>
              </a:prstGeom>
              <a:solidFill>
                <a:srgbClr val="1F386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ko-KR" sz="12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Azure</a:t>
                </a:r>
                <a:endParaRPr lang="ko-KR" altLang="en-US" sz="12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4905E6D-3166-4190-9E58-838ADC89CD07}"/>
                  </a:ext>
                </a:extLst>
              </p:cNvPr>
              <p:cNvSpPr/>
              <p:nvPr/>
            </p:nvSpPr>
            <p:spPr>
              <a:xfrm>
                <a:off x="7371858" y="1657992"/>
                <a:ext cx="1670953" cy="7900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F38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ASP.NET 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MVC5</a:t>
                </a:r>
                <a:endParaRPr lang="ko-KR" altLang="en-US" sz="10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A06BD65-F6A1-497D-B39D-9A3AE023D8BA}"/>
                </a:ext>
              </a:extLst>
            </p:cNvPr>
            <p:cNvGrpSpPr/>
            <p:nvPr/>
          </p:nvGrpSpPr>
          <p:grpSpPr>
            <a:xfrm>
              <a:off x="5664553" y="3286050"/>
              <a:ext cx="1457337" cy="1095111"/>
              <a:chOff x="1950301" y="1235782"/>
              <a:chExt cx="2931782" cy="1702790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78D1313-6038-4189-8705-DA5B8B24B8C3}"/>
                  </a:ext>
                </a:extLst>
              </p:cNvPr>
              <p:cNvSpPr/>
              <p:nvPr/>
            </p:nvSpPr>
            <p:spPr>
              <a:xfrm>
                <a:off x="1950301" y="1235782"/>
                <a:ext cx="2931782" cy="1702790"/>
              </a:xfrm>
              <a:prstGeom prst="rect">
                <a:avLst/>
              </a:prstGeom>
              <a:solidFill>
                <a:srgbClr val="1F386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ko-KR" sz="12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SERVER</a:t>
                </a:r>
              </a:p>
              <a:p>
                <a:pPr algn="ctr"/>
                <a:endParaRPr lang="ko-KR" altLang="en-US" sz="12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순서도: 자기 디스크 42">
                <a:extLst>
                  <a:ext uri="{FF2B5EF4-FFF2-40B4-BE49-F238E27FC236}">
                    <a16:creationId xmlns:a16="http://schemas.microsoft.com/office/drawing/2014/main" id="{DFBB31B0-9BDE-4EE9-A128-D263563A714E}"/>
                  </a:ext>
                </a:extLst>
              </p:cNvPr>
              <p:cNvSpPr/>
              <p:nvPr/>
            </p:nvSpPr>
            <p:spPr>
              <a:xfrm>
                <a:off x="2314658" y="1710500"/>
                <a:ext cx="2203066" cy="966584"/>
              </a:xfrm>
              <a:prstGeom prst="flowChartMagneticDisk">
                <a:avLst/>
              </a:prstGeom>
              <a:solidFill>
                <a:schemeClr val="bg1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SQL Server 2019</a:t>
                </a:r>
                <a:endParaRPr lang="en-US" altLang="ko-KR" sz="10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3E9F97F-DDC5-483B-A3E2-54B9554CC0CE}"/>
                </a:ext>
              </a:extLst>
            </p:cNvPr>
            <p:cNvSpPr/>
            <p:nvPr/>
          </p:nvSpPr>
          <p:spPr>
            <a:xfrm>
              <a:off x="2884922" y="1307360"/>
              <a:ext cx="1299915" cy="889044"/>
            </a:xfrm>
            <a:prstGeom prst="rect">
              <a:avLst/>
            </a:prstGeom>
            <a:solidFill>
              <a:srgbClr val="1F3863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 sz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 </a:t>
              </a:r>
              <a:r>
                <a:rPr lang="en-US" altLang="ko-KR" sz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PC</a:t>
              </a:r>
            </a:p>
            <a:p>
              <a:pPr algn="ctr"/>
              <a:endPara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3766508-BB1E-4FCA-A148-E747D258F265}"/>
                </a:ext>
              </a:extLst>
            </p:cNvPr>
            <p:cNvSpPr/>
            <p:nvPr/>
          </p:nvSpPr>
          <p:spPr>
            <a:xfrm>
              <a:off x="3104857" y="1553381"/>
              <a:ext cx="937638" cy="4856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F3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Winodw Application</a:t>
              </a:r>
              <a:endParaRPr lang="ko-KR" altLang="en-US" sz="1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914CCFF-E6FE-4935-AC75-0C739074A7E7}"/>
                </a:ext>
              </a:extLst>
            </p:cNvPr>
            <p:cNvSpPr/>
            <p:nvPr/>
          </p:nvSpPr>
          <p:spPr>
            <a:xfrm>
              <a:off x="5612706" y="1303314"/>
              <a:ext cx="1386151" cy="914159"/>
            </a:xfrm>
            <a:prstGeom prst="rect">
              <a:avLst/>
            </a:prstGeom>
            <a:solidFill>
              <a:srgbClr val="1F3863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 sz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현장 작업용 </a:t>
              </a:r>
              <a:r>
                <a:rPr lang="en-US" altLang="ko-KR" sz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PC</a:t>
              </a:r>
            </a:p>
            <a:p>
              <a:pPr algn="ctr"/>
              <a:endPara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5A362AD-698B-4108-83E2-B695B4B5861F}"/>
                </a:ext>
              </a:extLst>
            </p:cNvPr>
            <p:cNvSpPr/>
            <p:nvPr/>
          </p:nvSpPr>
          <p:spPr>
            <a:xfrm>
              <a:off x="5843234" y="1569543"/>
              <a:ext cx="944327" cy="4856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F3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POP Application</a:t>
              </a:r>
              <a:endParaRPr lang="ko-KR" altLang="en-US" sz="1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29277F70-5A0F-434E-8631-861FC409BCC5}"/>
                </a:ext>
              </a:extLst>
            </p:cNvPr>
            <p:cNvCxnSpPr>
              <a:cxnSpLocks/>
              <a:stCxn id="37" idx="3"/>
              <a:endCxn id="42" idx="2"/>
            </p:cNvCxnSpPr>
            <p:nvPr/>
          </p:nvCxnSpPr>
          <p:spPr>
            <a:xfrm flipV="1">
              <a:off x="4403164" y="4381161"/>
              <a:ext cx="1990057" cy="851671"/>
            </a:xfrm>
            <a:prstGeom prst="bentConnector2">
              <a:avLst/>
            </a:prstGeom>
            <a:ln w="57150">
              <a:solidFill>
                <a:srgbClr val="004D8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A3E87D6-1105-4E79-A5E0-6E898C3C7A4E}"/>
                </a:ext>
              </a:extLst>
            </p:cNvPr>
            <p:cNvGrpSpPr/>
            <p:nvPr/>
          </p:nvGrpSpPr>
          <p:grpSpPr>
            <a:xfrm>
              <a:off x="9283058" y="3007320"/>
              <a:ext cx="914162" cy="1084026"/>
              <a:chOff x="9284267" y="824701"/>
              <a:chExt cx="914281" cy="1084167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CA40B0D3-A6C5-4EC3-B654-1170E69B11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4267" y="994587"/>
                <a:ext cx="914281" cy="91428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14000"/>
                  </a:prstClr>
                </a:outerShdw>
              </a:effectLst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67AEA4E-452C-49AA-888A-536A14FCB48A}"/>
                  </a:ext>
                </a:extLst>
              </p:cNvPr>
              <p:cNvSpPr txBox="1"/>
              <p:nvPr/>
            </p:nvSpPr>
            <p:spPr>
              <a:xfrm>
                <a:off x="9352692" y="824701"/>
                <a:ext cx="777430" cy="246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작업자</a:t>
                </a: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5887B49-BD24-4629-BFC3-52FFB383EC7F}"/>
                </a:ext>
              </a:extLst>
            </p:cNvPr>
            <p:cNvGrpSpPr/>
            <p:nvPr/>
          </p:nvGrpSpPr>
          <p:grpSpPr>
            <a:xfrm>
              <a:off x="9275038" y="4555625"/>
              <a:ext cx="914162" cy="1084026"/>
              <a:chOff x="9284267" y="824701"/>
              <a:chExt cx="914281" cy="1084167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64602F32-A8AC-4D7D-97EC-1EE53DCF7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4267" y="994587"/>
                <a:ext cx="914281" cy="91428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14000"/>
                  </a:prstClr>
                </a:outerShdw>
              </a:effectLst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884C7A4-1A69-4F91-8BDB-E57014FFD975}"/>
                  </a:ext>
                </a:extLst>
              </p:cNvPr>
              <p:cNvSpPr txBox="1"/>
              <p:nvPr/>
            </p:nvSpPr>
            <p:spPr>
              <a:xfrm>
                <a:off x="9352692" y="824701"/>
                <a:ext cx="777430" cy="246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작업자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2761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구성도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6947768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시스템 구성도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612" name="직사각형 10"/>
          <p:cNvSpPr>
            <a:spLocks noChangeArrowheads="1"/>
          </p:cNvSpPr>
          <p:nvPr/>
        </p:nvSpPr>
        <p:spPr bwMode="auto">
          <a:xfrm>
            <a:off x="6529584" y="2477417"/>
            <a:ext cx="53258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15" name="직사각형 10">
            <a:extLst>
              <a:ext uri="{FF2B5EF4-FFF2-40B4-BE49-F238E27FC236}">
                <a16:creationId xmlns:a16="http://schemas.microsoft.com/office/drawing/2014/main" id="{43583354-2DC7-4227-AE33-0EE3777B1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399" y="2523584"/>
            <a:ext cx="396044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영업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구매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 과정 등의 흐름을 전체적으로 나타냄 </a:t>
            </a:r>
          </a:p>
        </p:txBody>
      </p:sp>
    </p:spTree>
    <p:extLst>
      <p:ext uri="{BB962C8B-B14F-4D97-AF65-F5344CB8AC3E}">
        <p14:creationId xmlns:p14="http://schemas.microsoft.com/office/powerpoint/2010/main" val="3058418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구성도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415E4E9-743C-4D8F-A0A5-CD491574D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7" y="2113542"/>
            <a:ext cx="10050740" cy="445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0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3 Tier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구조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6608712" cy="3653049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3 Tier </a:t>
            </a: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구조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612" name="직사각형 10"/>
          <p:cNvSpPr>
            <a:spLocks noChangeArrowheads="1"/>
          </p:cNvSpPr>
          <p:nvPr/>
        </p:nvSpPr>
        <p:spPr bwMode="auto">
          <a:xfrm>
            <a:off x="7895406" y="2477417"/>
            <a:ext cx="39600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256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9755EB61-2F33-4EF1-89B2-C048D2075567}"/>
              </a:ext>
            </a:extLst>
          </p:cNvPr>
          <p:cNvGrpSpPr/>
          <p:nvPr/>
        </p:nvGrpSpPr>
        <p:grpSpPr>
          <a:xfrm>
            <a:off x="167265" y="224566"/>
            <a:ext cx="11853406" cy="6046622"/>
            <a:chOff x="167265" y="224566"/>
            <a:chExt cx="11853406" cy="6046622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F3DFFC26-872C-481C-ADCF-7375EFDAD805}"/>
                </a:ext>
              </a:extLst>
            </p:cNvPr>
            <p:cNvSpPr/>
            <p:nvPr/>
          </p:nvSpPr>
          <p:spPr>
            <a:xfrm>
              <a:off x="167265" y="224566"/>
              <a:ext cx="1364222" cy="349656"/>
            </a:xfrm>
            <a:prstGeom prst="rect">
              <a:avLst/>
            </a:prstGeom>
            <a:solidFill>
              <a:srgbClr val="1F3863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5995" tIns="35995" rIns="35995" bIns="35995" rtlCol="0" anchor="ctr" anchorCtr="1">
              <a:spAutoFit/>
            </a:bodyPr>
            <a:lstStyle/>
            <a:p>
              <a:pPr algn="ctr"/>
              <a:r>
                <a:rPr lang="en-US" altLang="ko-KR">
                  <a:latin typeface="나눔고딕" panose="020D0604000000000000" pitchFamily="50" charset="-127"/>
                  <a:ea typeface="나눔고딕" panose="020D0604000000000000" pitchFamily="50" charset="-127"/>
                </a:rPr>
                <a:t>MAIN</a:t>
              </a: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1CAC645-5DBE-4984-B76C-1930C4BE2E39}"/>
                </a:ext>
              </a:extLst>
            </p:cNvPr>
            <p:cNvSpPr/>
            <p:nvPr/>
          </p:nvSpPr>
          <p:spPr>
            <a:xfrm>
              <a:off x="573563" y="1507959"/>
              <a:ext cx="136422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공정 설정</a:t>
              </a: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386AE50-FC9E-4226-83A8-19D57A18B352}"/>
                </a:ext>
              </a:extLst>
            </p:cNvPr>
            <p:cNvSpPr/>
            <p:nvPr/>
          </p:nvSpPr>
          <p:spPr>
            <a:xfrm>
              <a:off x="573563" y="763281"/>
              <a:ext cx="1364222" cy="294736"/>
            </a:xfrm>
            <a:prstGeom prst="rect">
              <a:avLst/>
            </a:prstGeom>
            <a:solidFill>
              <a:srgbClr val="335BA3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각 메뉴에서</a:t>
              </a:r>
              <a:endPara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기준 정보 설정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6BC6A7FE-9F56-4A77-82CA-A786E651F931}"/>
                </a:ext>
              </a:extLst>
            </p:cNvPr>
            <p:cNvSpPr/>
            <p:nvPr/>
          </p:nvSpPr>
          <p:spPr>
            <a:xfrm>
              <a:off x="573563" y="1183478"/>
              <a:ext cx="136422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품번 설정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27B53E5A-E783-4713-82C6-F77C49E3C1E9}"/>
                </a:ext>
              </a:extLst>
            </p:cNvPr>
            <p:cNvSpPr/>
            <p:nvPr/>
          </p:nvSpPr>
          <p:spPr>
            <a:xfrm>
              <a:off x="573563" y="1832440"/>
              <a:ext cx="136422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품번 공정 관계 설정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C46090E-4C6C-43DF-981B-3B9BFF0733DE}"/>
                </a:ext>
              </a:extLst>
            </p:cNvPr>
            <p:cNvSpPr/>
            <p:nvPr/>
          </p:nvSpPr>
          <p:spPr>
            <a:xfrm>
              <a:off x="2063316" y="1509448"/>
              <a:ext cx="136422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 관리</a:t>
              </a: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0F4EBE5A-85B1-48BA-A048-91CE0FEB6B2C}"/>
                </a:ext>
              </a:extLst>
            </p:cNvPr>
            <p:cNvSpPr/>
            <p:nvPr/>
          </p:nvSpPr>
          <p:spPr>
            <a:xfrm>
              <a:off x="2063316" y="831455"/>
              <a:ext cx="1364222" cy="226561"/>
            </a:xfrm>
            <a:prstGeom prst="rect">
              <a:avLst/>
            </a:prstGeom>
            <a:solidFill>
              <a:srgbClr val="335BA3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보안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62AB2055-365F-403A-95C4-E304A651E58B}"/>
                </a:ext>
              </a:extLst>
            </p:cNvPr>
            <p:cNvSpPr/>
            <p:nvPr/>
          </p:nvSpPr>
          <p:spPr>
            <a:xfrm>
              <a:off x="2063316" y="1183478"/>
              <a:ext cx="136422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 그룹 관리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3F20EC1E-7C86-4E9A-942A-7FEBED438F33}"/>
                </a:ext>
              </a:extLst>
            </p:cNvPr>
            <p:cNvSpPr/>
            <p:nvPr/>
          </p:nvSpPr>
          <p:spPr>
            <a:xfrm>
              <a:off x="573563" y="2481401"/>
              <a:ext cx="136422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BOM </a:t>
              </a:r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설정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A1821424-5478-4395-BC95-7FCAFCAD270E}"/>
                </a:ext>
              </a:extLst>
            </p:cNvPr>
            <p:cNvSpPr/>
            <p:nvPr/>
          </p:nvSpPr>
          <p:spPr>
            <a:xfrm>
              <a:off x="573563" y="2156920"/>
              <a:ext cx="136422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창고 설정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EC95F5E-644F-48BD-B8E4-CF403808856B}"/>
                </a:ext>
              </a:extLst>
            </p:cNvPr>
            <p:cNvSpPr/>
            <p:nvPr/>
          </p:nvSpPr>
          <p:spPr>
            <a:xfrm>
              <a:off x="266318" y="665595"/>
              <a:ext cx="3335825" cy="2789491"/>
            </a:xfrm>
            <a:prstGeom prst="rect">
              <a:avLst/>
            </a:prstGeom>
            <a:noFill/>
            <a:ln w="28575">
              <a:solidFill>
                <a:srgbClr val="1F3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69BD94C5-6906-4099-A5A7-F79CB4E2FE16}"/>
                </a:ext>
              </a:extLst>
            </p:cNvPr>
            <p:cNvSpPr/>
            <p:nvPr/>
          </p:nvSpPr>
          <p:spPr>
            <a:xfrm>
              <a:off x="440143" y="3934777"/>
              <a:ext cx="1364222" cy="226561"/>
            </a:xfrm>
            <a:prstGeom prst="rect">
              <a:avLst/>
            </a:prstGeom>
            <a:solidFill>
              <a:srgbClr val="335BA3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영업 관리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F5C8817E-A8D6-4C6F-A3B5-E89B23E388CE}"/>
                </a:ext>
              </a:extLst>
            </p:cNvPr>
            <p:cNvSpPr/>
            <p:nvPr/>
          </p:nvSpPr>
          <p:spPr>
            <a:xfrm>
              <a:off x="440143" y="4286800"/>
              <a:ext cx="136422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고객 주문서 설정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A91601AF-1699-4DB6-AF50-276EEDF60587}"/>
                </a:ext>
              </a:extLst>
            </p:cNvPr>
            <p:cNvSpPr/>
            <p:nvPr/>
          </p:nvSpPr>
          <p:spPr>
            <a:xfrm>
              <a:off x="8177919" y="5407239"/>
              <a:ext cx="1364222" cy="226561"/>
            </a:xfrm>
            <a:prstGeom prst="rect">
              <a:avLst/>
            </a:prstGeom>
            <a:solidFill>
              <a:srgbClr val="335BA3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영업 관리</a:t>
              </a: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576B7062-0268-4B86-B441-8B200CB0AFCB}"/>
                </a:ext>
              </a:extLst>
            </p:cNvPr>
            <p:cNvSpPr/>
            <p:nvPr/>
          </p:nvSpPr>
          <p:spPr>
            <a:xfrm>
              <a:off x="8167944" y="5677543"/>
              <a:ext cx="136422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완제품 출하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7CD0C2F1-A3B3-4C0A-B702-7C2B65D136B7}"/>
                </a:ext>
              </a:extLst>
            </p:cNvPr>
            <p:cNvSpPr/>
            <p:nvPr/>
          </p:nvSpPr>
          <p:spPr>
            <a:xfrm>
              <a:off x="440143" y="4638822"/>
              <a:ext cx="136422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주문 확정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694BC817-2607-401F-9ABD-E793E0E3DC9C}"/>
                </a:ext>
              </a:extLst>
            </p:cNvPr>
            <p:cNvSpPr/>
            <p:nvPr/>
          </p:nvSpPr>
          <p:spPr>
            <a:xfrm>
              <a:off x="4202656" y="5245463"/>
              <a:ext cx="1364222" cy="226561"/>
            </a:xfrm>
            <a:prstGeom prst="rect">
              <a:avLst/>
            </a:prstGeom>
            <a:solidFill>
              <a:srgbClr val="335BA3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구매 관리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1F49216B-5CE5-48A1-BC7F-768FF1F74760}"/>
                </a:ext>
              </a:extLst>
            </p:cNvPr>
            <p:cNvSpPr/>
            <p:nvPr/>
          </p:nvSpPr>
          <p:spPr>
            <a:xfrm>
              <a:off x="449472" y="4877563"/>
              <a:ext cx="1364222" cy="226561"/>
            </a:xfrm>
            <a:prstGeom prst="rect">
              <a:avLst/>
            </a:prstGeom>
            <a:solidFill>
              <a:srgbClr val="E8EDF8"/>
            </a:solidFill>
            <a:ln w="19050">
              <a:solidFill>
                <a:srgbClr val="B4C6E7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981765707">
                    <a:custGeom>
                      <a:avLst/>
                      <a:gdLst>
                        <a:gd name="connsiteX0" fmla="*/ 0 w 1364400"/>
                        <a:gd name="connsiteY0" fmla="*/ 0 h 226591"/>
                        <a:gd name="connsiteX1" fmla="*/ 1364400 w 1364400"/>
                        <a:gd name="connsiteY1" fmla="*/ 0 h 226591"/>
                        <a:gd name="connsiteX2" fmla="*/ 1364400 w 1364400"/>
                        <a:gd name="connsiteY2" fmla="*/ 226591 h 226591"/>
                        <a:gd name="connsiteX3" fmla="*/ 0 w 1364400"/>
                        <a:gd name="connsiteY3" fmla="*/ 226591 h 226591"/>
                        <a:gd name="connsiteX4" fmla="*/ 0 w 1364400"/>
                        <a:gd name="connsiteY4" fmla="*/ 0 h 2265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4400" h="226591" fill="none" extrusionOk="0">
                          <a:moveTo>
                            <a:pt x="0" y="0"/>
                          </a:moveTo>
                          <a:cubicBezTo>
                            <a:pt x="230551" y="-94811"/>
                            <a:pt x="1154594" y="-70659"/>
                            <a:pt x="1364400" y="0"/>
                          </a:cubicBezTo>
                          <a:cubicBezTo>
                            <a:pt x="1376780" y="68570"/>
                            <a:pt x="1373894" y="148146"/>
                            <a:pt x="1364400" y="226591"/>
                          </a:cubicBezTo>
                          <a:cubicBezTo>
                            <a:pt x="1043407" y="172009"/>
                            <a:pt x="444333" y="163011"/>
                            <a:pt x="0" y="226591"/>
                          </a:cubicBezTo>
                          <a:cubicBezTo>
                            <a:pt x="-14779" y="113900"/>
                            <a:pt x="13386" y="35501"/>
                            <a:pt x="0" y="0"/>
                          </a:cubicBezTo>
                          <a:close/>
                        </a:path>
                        <a:path w="1364400" h="226591" stroke="0" extrusionOk="0">
                          <a:moveTo>
                            <a:pt x="0" y="0"/>
                          </a:moveTo>
                          <a:cubicBezTo>
                            <a:pt x="628107" y="31373"/>
                            <a:pt x="818716" y="-36230"/>
                            <a:pt x="1364400" y="0"/>
                          </a:cubicBezTo>
                          <a:cubicBezTo>
                            <a:pt x="1384687" y="29743"/>
                            <a:pt x="1357150" y="135397"/>
                            <a:pt x="1364400" y="226591"/>
                          </a:cubicBezTo>
                          <a:cubicBezTo>
                            <a:pt x="804539" y="144332"/>
                            <a:pt x="457606" y="240682"/>
                            <a:pt x="0" y="226591"/>
                          </a:cubicBezTo>
                          <a:cubicBezTo>
                            <a:pt x="9511" y="158191"/>
                            <a:pt x="18123" y="7191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구매 납품서 생성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7B1B4454-5F6B-464D-BC04-B7C63BF14F51}"/>
                </a:ext>
              </a:extLst>
            </p:cNvPr>
            <p:cNvSpPr/>
            <p:nvPr/>
          </p:nvSpPr>
          <p:spPr>
            <a:xfrm>
              <a:off x="4202656" y="5505162"/>
              <a:ext cx="136422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구매 입고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" name="직선 화살표 연결선 3">
              <a:extLst>
                <a:ext uri="{FF2B5EF4-FFF2-40B4-BE49-F238E27FC236}">
                  <a16:creationId xmlns:a16="http://schemas.microsoft.com/office/drawing/2014/main" id="{FA609231-1CC8-435C-97AE-F2F059A17B95}"/>
                </a:ext>
              </a:extLst>
            </p:cNvPr>
            <p:cNvCxnSpPr>
              <a:cxnSpLocks/>
            </p:cNvCxnSpPr>
            <p:nvPr/>
          </p:nvCxnSpPr>
          <p:spPr>
            <a:xfrm>
              <a:off x="1918201" y="3455086"/>
              <a:ext cx="9419" cy="341340"/>
            </a:xfrm>
            <a:prstGeom prst="straightConnector1">
              <a:avLst/>
            </a:prstGeom>
            <a:ln w="76200">
              <a:solidFill>
                <a:srgbClr val="1F38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C7950221-AD8E-47CC-A652-44E18BB93232}"/>
                </a:ext>
              </a:extLst>
            </p:cNvPr>
            <p:cNvSpPr/>
            <p:nvPr/>
          </p:nvSpPr>
          <p:spPr>
            <a:xfrm>
              <a:off x="1985352" y="3914905"/>
              <a:ext cx="1364222" cy="226561"/>
            </a:xfrm>
            <a:prstGeom prst="rect">
              <a:avLst/>
            </a:prstGeom>
            <a:solidFill>
              <a:srgbClr val="335BA3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생산 관리</a:t>
              </a: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5D0953C3-4835-463D-AC4B-9A9D0801B5BA}"/>
                </a:ext>
              </a:extLst>
            </p:cNvPr>
            <p:cNvSpPr/>
            <p:nvPr/>
          </p:nvSpPr>
          <p:spPr>
            <a:xfrm>
              <a:off x="1985352" y="4266929"/>
              <a:ext cx="136422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작업 지시 생성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E65400A8-04D5-468E-9ECA-2D231F91F552}"/>
                </a:ext>
              </a:extLst>
            </p:cNvPr>
            <p:cNvSpPr/>
            <p:nvPr/>
          </p:nvSpPr>
          <p:spPr>
            <a:xfrm>
              <a:off x="573563" y="2805882"/>
              <a:ext cx="136422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검사 설정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1872EB8-8CA8-4DEF-973C-7D1EC5F74230}"/>
                </a:ext>
              </a:extLst>
            </p:cNvPr>
            <p:cNvSpPr/>
            <p:nvPr/>
          </p:nvSpPr>
          <p:spPr>
            <a:xfrm>
              <a:off x="573563" y="3130364"/>
              <a:ext cx="136422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검사 공정 관계 설정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53CAD503-0DB7-4E60-9E5E-6B90D0F29C64}"/>
                </a:ext>
              </a:extLst>
            </p:cNvPr>
            <p:cNvSpPr/>
            <p:nvPr/>
          </p:nvSpPr>
          <p:spPr>
            <a:xfrm>
              <a:off x="3999371" y="3396843"/>
              <a:ext cx="1364222" cy="349656"/>
            </a:xfrm>
            <a:prstGeom prst="rect">
              <a:avLst/>
            </a:prstGeom>
            <a:solidFill>
              <a:srgbClr val="1F3863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5995" tIns="35995" rIns="35995" bIns="35995" rtlCol="0" anchor="ctr" anchorCtr="1">
              <a:spAutoFit/>
            </a:bodyPr>
            <a:lstStyle/>
            <a:p>
              <a:pPr algn="ctr"/>
              <a:r>
                <a:rPr lang="en-US" altLang="ko-KR">
                  <a:latin typeface="나눔고딕" panose="020D0604000000000000" pitchFamily="50" charset="-127"/>
                  <a:ea typeface="나눔고딕" panose="020D0604000000000000" pitchFamily="50" charset="-127"/>
                </a:rPr>
                <a:t>POP</a:t>
              </a: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5C86582F-7D3C-4623-B653-A7CA2137806C}"/>
                </a:ext>
              </a:extLst>
            </p:cNvPr>
            <p:cNvSpPr/>
            <p:nvPr/>
          </p:nvSpPr>
          <p:spPr>
            <a:xfrm>
              <a:off x="4001255" y="3743741"/>
              <a:ext cx="5822655" cy="2527447"/>
            </a:xfrm>
            <a:prstGeom prst="rect">
              <a:avLst/>
            </a:prstGeom>
            <a:noFill/>
            <a:ln w="28575">
              <a:solidFill>
                <a:srgbClr val="1F3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직사각형 160">
              <a:extLst>
                <a:ext uri="{FF2B5EF4-FFF2-40B4-BE49-F238E27FC236}">
                  <a16:creationId xmlns:a16="http://schemas.microsoft.com/office/drawing/2014/main" id="{06ADD4C5-6D2E-4BBA-95F6-E07C95AC1E05}"/>
                </a:ext>
              </a:extLst>
            </p:cNvPr>
            <p:cNvSpPr/>
            <p:nvPr/>
          </p:nvSpPr>
          <p:spPr>
            <a:xfrm>
              <a:off x="9980523" y="2866949"/>
              <a:ext cx="1364222" cy="349656"/>
            </a:xfrm>
            <a:prstGeom prst="rect">
              <a:avLst/>
            </a:prstGeom>
            <a:solidFill>
              <a:srgbClr val="1F3863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35995" tIns="35995" rIns="35995" bIns="35995" rtlCol="0" anchor="ctr" anchorCtr="1">
              <a:spAutoFit/>
            </a:bodyPr>
            <a:lstStyle/>
            <a:p>
              <a:pPr algn="ctr"/>
              <a:r>
                <a:rPr lang="en-US" altLang="ko-KR">
                  <a:latin typeface="나눔고딕" panose="020D0604000000000000" pitchFamily="50" charset="-127"/>
                  <a:ea typeface="나눔고딕" panose="020D0604000000000000" pitchFamily="50" charset="-127"/>
                </a:rPr>
                <a:t>WEB</a:t>
              </a:r>
              <a:endParaRPr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CDFF6C4C-DC5F-4BAF-8695-F9506B599DE3}"/>
                </a:ext>
              </a:extLst>
            </p:cNvPr>
            <p:cNvSpPr/>
            <p:nvPr/>
          </p:nvSpPr>
          <p:spPr>
            <a:xfrm>
              <a:off x="10241001" y="4114810"/>
              <a:ext cx="159459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제조 종합 효율 조회 </a:t>
              </a: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F6ACF5A-29B1-4F96-B908-A539230D1F2E}"/>
                </a:ext>
              </a:extLst>
            </p:cNvPr>
            <p:cNvSpPr/>
            <p:nvPr/>
          </p:nvSpPr>
          <p:spPr>
            <a:xfrm>
              <a:off x="10241001" y="3477754"/>
              <a:ext cx="1364222" cy="226561"/>
            </a:xfrm>
            <a:prstGeom prst="rect">
              <a:avLst/>
            </a:prstGeom>
            <a:solidFill>
              <a:srgbClr val="335BA3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리포트</a:t>
              </a: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5832D36B-7CAA-45B3-9FED-85D222C8ABFC}"/>
                </a:ext>
              </a:extLst>
            </p:cNvPr>
            <p:cNvSpPr/>
            <p:nvPr/>
          </p:nvSpPr>
          <p:spPr>
            <a:xfrm>
              <a:off x="10241001" y="3829777"/>
              <a:ext cx="1592949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계획대비 생산 실적 조회 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0F0590FE-286C-4973-BD2E-D3200358317D}"/>
                </a:ext>
              </a:extLst>
            </p:cNvPr>
            <p:cNvSpPr/>
            <p:nvPr/>
          </p:nvSpPr>
          <p:spPr>
            <a:xfrm>
              <a:off x="10241001" y="4399843"/>
              <a:ext cx="159459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검사 데이터 조회 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DC496C51-2718-4CD2-8477-55E772E76D69}"/>
                </a:ext>
              </a:extLst>
            </p:cNvPr>
            <p:cNvSpPr/>
            <p:nvPr/>
          </p:nvSpPr>
          <p:spPr>
            <a:xfrm>
              <a:off x="10239358" y="4971823"/>
              <a:ext cx="159459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제품 재고 조회 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D85B878C-17A6-49AA-87DF-A22D57EB8317}"/>
                </a:ext>
              </a:extLst>
            </p:cNvPr>
            <p:cNvSpPr/>
            <p:nvPr/>
          </p:nvSpPr>
          <p:spPr>
            <a:xfrm>
              <a:off x="10241001" y="4684876"/>
              <a:ext cx="159459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LOT </a:t>
              </a:r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이력 조회 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430AF459-1DDB-404B-86B0-AFBF99A4A3B3}"/>
                </a:ext>
              </a:extLst>
            </p:cNvPr>
            <p:cNvSpPr/>
            <p:nvPr/>
          </p:nvSpPr>
          <p:spPr>
            <a:xfrm>
              <a:off x="9981465" y="3228015"/>
              <a:ext cx="2039206" cy="3009297"/>
            </a:xfrm>
            <a:prstGeom prst="rect">
              <a:avLst/>
            </a:prstGeom>
            <a:noFill/>
            <a:ln w="28575">
              <a:solidFill>
                <a:srgbClr val="1F3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B739597D-59AF-494D-B792-2145553B0685}"/>
                </a:ext>
              </a:extLst>
            </p:cNvPr>
            <p:cNvSpPr/>
            <p:nvPr/>
          </p:nvSpPr>
          <p:spPr>
            <a:xfrm>
              <a:off x="10239358" y="5256856"/>
              <a:ext cx="159459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창고 재고 조회 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C6BED0B-4F87-44E6-96D8-560E393603DF}"/>
                </a:ext>
              </a:extLst>
            </p:cNvPr>
            <p:cNvSpPr/>
            <p:nvPr/>
          </p:nvSpPr>
          <p:spPr>
            <a:xfrm>
              <a:off x="10239358" y="5541889"/>
              <a:ext cx="159459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자재 투입 이력 조회 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0" name="직사각형 179">
              <a:extLst>
                <a:ext uri="{FF2B5EF4-FFF2-40B4-BE49-F238E27FC236}">
                  <a16:creationId xmlns:a16="http://schemas.microsoft.com/office/drawing/2014/main" id="{1ED13B8D-214D-4A6E-BBAD-F79D07C58706}"/>
                </a:ext>
              </a:extLst>
            </p:cNvPr>
            <p:cNvSpPr/>
            <p:nvPr/>
          </p:nvSpPr>
          <p:spPr>
            <a:xfrm>
              <a:off x="10239358" y="5826919"/>
              <a:ext cx="159459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불량 이력 조회 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4B75BCB-9E99-40B5-AEC6-E377BE9EDE80}"/>
                </a:ext>
              </a:extLst>
            </p:cNvPr>
            <p:cNvSpPr/>
            <p:nvPr/>
          </p:nvSpPr>
          <p:spPr>
            <a:xfrm>
              <a:off x="4163525" y="3878448"/>
              <a:ext cx="1364222" cy="226561"/>
            </a:xfrm>
            <a:prstGeom prst="rect">
              <a:avLst/>
            </a:prstGeom>
            <a:solidFill>
              <a:srgbClr val="335BA3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생산 관리</a:t>
              </a:r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47090748-C019-46EE-8840-62DA9A882B8A}"/>
                </a:ext>
              </a:extLst>
            </p:cNvPr>
            <p:cNvSpPr/>
            <p:nvPr/>
          </p:nvSpPr>
          <p:spPr>
            <a:xfrm>
              <a:off x="4244521" y="4257408"/>
              <a:ext cx="136422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생산 </a:t>
              </a:r>
              <a:r>
                <a:rPr lang="en-US" altLang="ko-KR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LOT </a:t>
              </a:r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생성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C6E113CE-C932-4642-89A3-87FFE96ABADA}"/>
                </a:ext>
              </a:extLst>
            </p:cNvPr>
            <p:cNvSpPr/>
            <p:nvPr/>
          </p:nvSpPr>
          <p:spPr>
            <a:xfrm>
              <a:off x="6177138" y="4217990"/>
              <a:ext cx="136422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LOT </a:t>
              </a:r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상태 및 이력조회 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7B141709-B310-4BA6-8B4B-53DB45D04225}"/>
                </a:ext>
              </a:extLst>
            </p:cNvPr>
            <p:cNvSpPr/>
            <p:nvPr/>
          </p:nvSpPr>
          <p:spPr>
            <a:xfrm>
              <a:off x="8121354" y="4395318"/>
              <a:ext cx="136422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검사 데이터 입력 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7" name="직사각형 186">
              <a:extLst>
                <a:ext uri="{FF2B5EF4-FFF2-40B4-BE49-F238E27FC236}">
                  <a16:creationId xmlns:a16="http://schemas.microsoft.com/office/drawing/2014/main" id="{D57D8966-611E-45B5-9EA2-48A24462A4CD}"/>
                </a:ext>
              </a:extLst>
            </p:cNvPr>
            <p:cNvSpPr/>
            <p:nvPr/>
          </p:nvSpPr>
          <p:spPr>
            <a:xfrm>
              <a:off x="4242816" y="4509135"/>
              <a:ext cx="136422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생산 </a:t>
              </a:r>
              <a:r>
                <a:rPr lang="en-US" altLang="ko-KR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LOT </a:t>
              </a:r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작업 시작 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8" name="직사각형 187">
              <a:extLst>
                <a:ext uri="{FF2B5EF4-FFF2-40B4-BE49-F238E27FC236}">
                  <a16:creationId xmlns:a16="http://schemas.microsoft.com/office/drawing/2014/main" id="{18C43E65-545E-4845-A046-72F148B7A15C}"/>
                </a:ext>
              </a:extLst>
            </p:cNvPr>
            <p:cNvSpPr/>
            <p:nvPr/>
          </p:nvSpPr>
          <p:spPr>
            <a:xfrm>
              <a:off x="5967722" y="5537377"/>
              <a:ext cx="136422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생산 </a:t>
              </a:r>
              <a:r>
                <a:rPr lang="en-US" altLang="ko-KR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LOT </a:t>
              </a:r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작업 완료 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9" name="직사각형 188">
              <a:extLst>
                <a:ext uri="{FF2B5EF4-FFF2-40B4-BE49-F238E27FC236}">
                  <a16:creationId xmlns:a16="http://schemas.microsoft.com/office/drawing/2014/main" id="{466A6043-ABBF-486E-B98B-1AC6BF548032}"/>
                </a:ext>
              </a:extLst>
            </p:cNvPr>
            <p:cNvSpPr/>
            <p:nvPr/>
          </p:nvSpPr>
          <p:spPr>
            <a:xfrm>
              <a:off x="8121354" y="4143591"/>
              <a:ext cx="136422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생산 </a:t>
              </a:r>
              <a:r>
                <a:rPr lang="en-US" altLang="ko-KR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LOT </a:t>
              </a:r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자재 사용 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id="{ED0AE4B0-5428-4846-B15E-E7B10CC51A25}"/>
                </a:ext>
              </a:extLst>
            </p:cNvPr>
            <p:cNvSpPr/>
            <p:nvPr/>
          </p:nvSpPr>
          <p:spPr>
            <a:xfrm>
              <a:off x="6177138" y="4469717"/>
              <a:ext cx="136422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생산 비가동 등록 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A2425F75-6E68-4431-8733-5A0BA35A9D02}"/>
                </a:ext>
              </a:extLst>
            </p:cNvPr>
            <p:cNvSpPr/>
            <p:nvPr/>
          </p:nvSpPr>
          <p:spPr>
            <a:xfrm>
              <a:off x="8121354" y="4647045"/>
              <a:ext cx="1364222" cy="226561"/>
            </a:xfrm>
            <a:prstGeom prst="rect">
              <a:avLst/>
            </a:prstGeom>
            <a:solidFill>
              <a:srgbClr val="B4C6E7"/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생산 </a:t>
              </a:r>
              <a:r>
                <a:rPr lang="en-US" altLang="ko-KR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LOT </a:t>
              </a:r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불량 등록 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65086641-2B5C-4271-B6A5-3D0ABADD963E}"/>
                </a:ext>
              </a:extLst>
            </p:cNvPr>
            <p:cNvSpPr/>
            <p:nvPr/>
          </p:nvSpPr>
          <p:spPr>
            <a:xfrm>
              <a:off x="4202656" y="5705641"/>
              <a:ext cx="1364222" cy="226561"/>
            </a:xfrm>
            <a:prstGeom prst="rect">
              <a:avLst/>
            </a:prstGeom>
            <a:solidFill>
              <a:srgbClr val="E8EDF8"/>
            </a:solidFill>
            <a:ln w="19050">
              <a:solidFill>
                <a:srgbClr val="B4C6E7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981765707">
                    <a:custGeom>
                      <a:avLst/>
                      <a:gdLst>
                        <a:gd name="connsiteX0" fmla="*/ 0 w 1364400"/>
                        <a:gd name="connsiteY0" fmla="*/ 0 h 226591"/>
                        <a:gd name="connsiteX1" fmla="*/ 1364400 w 1364400"/>
                        <a:gd name="connsiteY1" fmla="*/ 0 h 226591"/>
                        <a:gd name="connsiteX2" fmla="*/ 1364400 w 1364400"/>
                        <a:gd name="connsiteY2" fmla="*/ 226591 h 226591"/>
                        <a:gd name="connsiteX3" fmla="*/ 0 w 1364400"/>
                        <a:gd name="connsiteY3" fmla="*/ 226591 h 226591"/>
                        <a:gd name="connsiteX4" fmla="*/ 0 w 1364400"/>
                        <a:gd name="connsiteY4" fmla="*/ 0 h 2265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64400" h="226591" fill="none" extrusionOk="0">
                          <a:moveTo>
                            <a:pt x="0" y="0"/>
                          </a:moveTo>
                          <a:cubicBezTo>
                            <a:pt x="230551" y="-94811"/>
                            <a:pt x="1154594" y="-70659"/>
                            <a:pt x="1364400" y="0"/>
                          </a:cubicBezTo>
                          <a:cubicBezTo>
                            <a:pt x="1376780" y="68570"/>
                            <a:pt x="1373894" y="148146"/>
                            <a:pt x="1364400" y="226591"/>
                          </a:cubicBezTo>
                          <a:cubicBezTo>
                            <a:pt x="1043407" y="172009"/>
                            <a:pt x="444333" y="163011"/>
                            <a:pt x="0" y="226591"/>
                          </a:cubicBezTo>
                          <a:cubicBezTo>
                            <a:pt x="-14779" y="113900"/>
                            <a:pt x="13386" y="35501"/>
                            <a:pt x="0" y="0"/>
                          </a:cubicBezTo>
                          <a:close/>
                        </a:path>
                        <a:path w="1364400" h="226591" stroke="0" extrusionOk="0">
                          <a:moveTo>
                            <a:pt x="0" y="0"/>
                          </a:moveTo>
                          <a:cubicBezTo>
                            <a:pt x="628107" y="31373"/>
                            <a:pt x="818716" y="-36230"/>
                            <a:pt x="1364400" y="0"/>
                          </a:cubicBezTo>
                          <a:cubicBezTo>
                            <a:pt x="1384687" y="29743"/>
                            <a:pt x="1357150" y="135397"/>
                            <a:pt x="1364400" y="226591"/>
                          </a:cubicBezTo>
                          <a:cubicBezTo>
                            <a:pt x="804539" y="144332"/>
                            <a:pt x="457606" y="240682"/>
                            <a:pt x="0" y="226591"/>
                          </a:cubicBezTo>
                          <a:cubicBezTo>
                            <a:pt x="9511" y="158191"/>
                            <a:pt x="18123" y="71910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재고 </a:t>
              </a:r>
              <a:r>
                <a:rPr lang="en-US" altLang="ko-KR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LOT </a:t>
              </a:r>
              <a:r>
                <a:rPr lang="ko-KR" altLang="en-US" sz="10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생성</a:t>
              </a:r>
              <a:endPara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42777FA-06FE-47EF-A295-402DE75468B7}"/>
                </a:ext>
              </a:extLst>
            </p:cNvPr>
            <p:cNvSpPr/>
            <p:nvPr/>
          </p:nvSpPr>
          <p:spPr>
            <a:xfrm>
              <a:off x="4106258" y="5112343"/>
              <a:ext cx="1528086" cy="972257"/>
            </a:xfrm>
            <a:prstGeom prst="rect">
              <a:avLst/>
            </a:prstGeom>
            <a:noFill/>
            <a:ln w="28575">
              <a:solidFill>
                <a:srgbClr val="1F3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49945501-C19A-4861-8127-0FE7E71D0A19}"/>
                </a:ext>
              </a:extLst>
            </p:cNvPr>
            <p:cNvCxnSpPr>
              <a:cxnSpLocks/>
              <a:stCxn id="133" idx="2"/>
              <a:endCxn id="198" idx="1"/>
            </p:cNvCxnSpPr>
            <p:nvPr/>
          </p:nvCxnSpPr>
          <p:spPr>
            <a:xfrm rot="16200000" flipH="1">
              <a:off x="2371746" y="3863961"/>
              <a:ext cx="494348" cy="2974674"/>
            </a:xfrm>
            <a:prstGeom prst="bentConnector2">
              <a:avLst/>
            </a:prstGeom>
            <a:ln w="76200">
              <a:solidFill>
                <a:srgbClr val="1F38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577FD1A2-04A3-476E-891C-A1FA11F4091B}"/>
                </a:ext>
              </a:extLst>
            </p:cNvPr>
            <p:cNvSpPr/>
            <p:nvPr/>
          </p:nvSpPr>
          <p:spPr>
            <a:xfrm>
              <a:off x="8083697" y="5301208"/>
              <a:ext cx="1528086" cy="694324"/>
            </a:xfrm>
            <a:prstGeom prst="rect">
              <a:avLst/>
            </a:prstGeom>
            <a:noFill/>
            <a:ln w="28575">
              <a:solidFill>
                <a:srgbClr val="1F3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BB48E50B-1518-4554-AA08-22043C65A004}"/>
                </a:ext>
              </a:extLst>
            </p:cNvPr>
            <p:cNvSpPr/>
            <p:nvPr/>
          </p:nvSpPr>
          <p:spPr>
            <a:xfrm>
              <a:off x="4159593" y="4163311"/>
              <a:ext cx="1528086" cy="701231"/>
            </a:xfrm>
            <a:prstGeom prst="rect">
              <a:avLst/>
            </a:prstGeom>
            <a:noFill/>
            <a:ln w="28575">
              <a:solidFill>
                <a:srgbClr val="1F3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07D023DD-D017-4A70-A6CA-8C9FC5EA1EBF}"/>
                </a:ext>
              </a:extLst>
            </p:cNvPr>
            <p:cNvSpPr/>
            <p:nvPr/>
          </p:nvSpPr>
          <p:spPr>
            <a:xfrm>
              <a:off x="6095206" y="4156548"/>
              <a:ext cx="1528086" cy="701231"/>
            </a:xfrm>
            <a:prstGeom prst="rect">
              <a:avLst/>
            </a:prstGeom>
            <a:noFill/>
            <a:ln w="28575">
              <a:solidFill>
                <a:srgbClr val="1F3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17733AB6-C55B-49CF-BAB6-8D8AEF73672A}"/>
                </a:ext>
              </a:extLst>
            </p:cNvPr>
            <p:cNvSpPr/>
            <p:nvPr/>
          </p:nvSpPr>
          <p:spPr>
            <a:xfrm>
              <a:off x="8039422" y="4085488"/>
              <a:ext cx="1528086" cy="831622"/>
            </a:xfrm>
            <a:prstGeom prst="rect">
              <a:avLst/>
            </a:prstGeom>
            <a:noFill/>
            <a:ln w="28575">
              <a:solidFill>
                <a:srgbClr val="1F3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5" name="직선 화살표 연결선 198">
              <a:extLst>
                <a:ext uri="{FF2B5EF4-FFF2-40B4-BE49-F238E27FC236}">
                  <a16:creationId xmlns:a16="http://schemas.microsoft.com/office/drawing/2014/main" id="{E8E8FD7B-E451-46CF-85FD-353E61A523CF}"/>
                </a:ext>
              </a:extLst>
            </p:cNvPr>
            <p:cNvCxnSpPr>
              <a:cxnSpLocks/>
              <a:stCxn id="202" idx="3"/>
              <a:endCxn id="203" idx="1"/>
            </p:cNvCxnSpPr>
            <p:nvPr/>
          </p:nvCxnSpPr>
          <p:spPr>
            <a:xfrm flipV="1">
              <a:off x="5687679" y="4507164"/>
              <a:ext cx="407527" cy="6763"/>
            </a:xfrm>
            <a:prstGeom prst="straightConnector1">
              <a:avLst/>
            </a:prstGeom>
            <a:ln w="76200">
              <a:solidFill>
                <a:srgbClr val="1F38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198">
              <a:extLst>
                <a:ext uri="{FF2B5EF4-FFF2-40B4-BE49-F238E27FC236}">
                  <a16:creationId xmlns:a16="http://schemas.microsoft.com/office/drawing/2014/main" id="{9E27B1F5-A8D5-4806-99F3-7939FF9216A8}"/>
                </a:ext>
              </a:extLst>
            </p:cNvPr>
            <p:cNvCxnSpPr>
              <a:cxnSpLocks/>
              <a:stCxn id="203" idx="3"/>
              <a:endCxn id="204" idx="1"/>
            </p:cNvCxnSpPr>
            <p:nvPr/>
          </p:nvCxnSpPr>
          <p:spPr>
            <a:xfrm flipV="1">
              <a:off x="7623292" y="4501299"/>
              <a:ext cx="416130" cy="5865"/>
            </a:xfrm>
            <a:prstGeom prst="straightConnector1">
              <a:avLst/>
            </a:prstGeom>
            <a:ln w="76200">
              <a:solidFill>
                <a:srgbClr val="1F38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198">
              <a:extLst>
                <a:ext uri="{FF2B5EF4-FFF2-40B4-BE49-F238E27FC236}">
                  <a16:creationId xmlns:a16="http://schemas.microsoft.com/office/drawing/2014/main" id="{094F76F9-587E-4E43-B586-17B10DDEA22B}"/>
                </a:ext>
              </a:extLst>
            </p:cNvPr>
            <p:cNvCxnSpPr>
              <a:cxnSpLocks/>
              <a:stCxn id="204" idx="2"/>
              <a:endCxn id="188" idx="0"/>
            </p:cNvCxnSpPr>
            <p:nvPr/>
          </p:nvCxnSpPr>
          <p:spPr>
            <a:xfrm rot="5400000">
              <a:off x="7416516" y="4150427"/>
              <a:ext cx="620267" cy="2153632"/>
            </a:xfrm>
            <a:prstGeom prst="bentConnector3">
              <a:avLst>
                <a:gd name="adj1" fmla="val 28501"/>
              </a:avLst>
            </a:prstGeom>
            <a:ln w="76200">
              <a:solidFill>
                <a:srgbClr val="1F38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198">
              <a:extLst>
                <a:ext uri="{FF2B5EF4-FFF2-40B4-BE49-F238E27FC236}">
                  <a16:creationId xmlns:a16="http://schemas.microsoft.com/office/drawing/2014/main" id="{620BDB43-8F3E-4D85-93BD-B78305D6CE90}"/>
                </a:ext>
              </a:extLst>
            </p:cNvPr>
            <p:cNvCxnSpPr>
              <a:cxnSpLocks/>
              <a:stCxn id="188" idx="3"/>
              <a:endCxn id="201" idx="1"/>
            </p:cNvCxnSpPr>
            <p:nvPr/>
          </p:nvCxnSpPr>
          <p:spPr>
            <a:xfrm flipV="1">
              <a:off x="7331944" y="5648370"/>
              <a:ext cx="751753" cy="2288"/>
            </a:xfrm>
            <a:prstGeom prst="straightConnector1">
              <a:avLst/>
            </a:prstGeom>
            <a:ln w="76200">
              <a:solidFill>
                <a:srgbClr val="1F38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3829A47-844A-4A8E-BE46-093DD3DB0F75}"/>
                </a:ext>
              </a:extLst>
            </p:cNvPr>
            <p:cNvSpPr/>
            <p:nvPr/>
          </p:nvSpPr>
          <p:spPr>
            <a:xfrm>
              <a:off x="167265" y="578459"/>
              <a:ext cx="3529836" cy="5692729"/>
            </a:xfrm>
            <a:prstGeom prst="rect">
              <a:avLst/>
            </a:prstGeom>
            <a:noFill/>
            <a:ln w="28575">
              <a:solidFill>
                <a:srgbClr val="1F3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5FED429-33F2-416A-B92B-76BF3E43A8C2}"/>
                </a:ext>
              </a:extLst>
            </p:cNvPr>
            <p:cNvSpPr/>
            <p:nvPr/>
          </p:nvSpPr>
          <p:spPr>
            <a:xfrm>
              <a:off x="275737" y="3796426"/>
              <a:ext cx="3335825" cy="2288174"/>
            </a:xfrm>
            <a:prstGeom prst="rect">
              <a:avLst/>
            </a:prstGeom>
            <a:noFill/>
            <a:ln w="28575">
              <a:solidFill>
                <a:srgbClr val="1F3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0" name="직선 화살표 연결선 198">
              <a:extLst>
                <a:ext uri="{FF2B5EF4-FFF2-40B4-BE49-F238E27FC236}">
                  <a16:creationId xmlns:a16="http://schemas.microsoft.com/office/drawing/2014/main" id="{2EAD546A-B9A5-40CC-8A1E-98F4E08FBE87}"/>
                </a:ext>
              </a:extLst>
            </p:cNvPr>
            <p:cNvCxnSpPr>
              <a:cxnSpLocks/>
              <a:stCxn id="147" idx="3"/>
            </p:cNvCxnSpPr>
            <p:nvPr/>
          </p:nvCxnSpPr>
          <p:spPr>
            <a:xfrm>
              <a:off x="3349574" y="4380210"/>
              <a:ext cx="810019" cy="0"/>
            </a:xfrm>
            <a:prstGeom prst="straightConnector1">
              <a:avLst/>
            </a:prstGeom>
            <a:ln w="76200">
              <a:solidFill>
                <a:srgbClr val="1F38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8452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 흐름도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78" cy="3653049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프로세스 흐름도</a:t>
            </a:r>
            <a:endParaRPr kumimoji="0" lang="en-US" altLang="ko-KR" sz="160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612" name="직사각형 10"/>
          <p:cNvSpPr>
            <a:spLocks noChangeArrowheads="1"/>
          </p:cNvSpPr>
          <p:nvPr/>
        </p:nvSpPr>
        <p:spPr bwMode="auto">
          <a:xfrm>
            <a:off x="6529584" y="2477417"/>
            <a:ext cx="532586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영업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구매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 과정 등의 흐름을 전체적으로 나타냄 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1BC74454-9C59-4D06-85CE-8AB7A23B680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20977421-5919-49F7-9CE2-033505D59BFD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F7198289-2A44-4D90-A807-0225AFF4F205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973353F7-92CA-473F-B821-0381A54A5C1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2D98859D-B12B-4C4F-9BDF-AE04DF6AD94C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B6A838F7-B278-4591-805B-788A821ADBF0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1D1F3015-FBC6-4673-B67E-42AFC6211225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 흐름도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1BC74454-9C59-4D06-85CE-8AB7A23B680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20977421-5919-49F7-9CE2-033505D59BFD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F7198289-2A44-4D90-A807-0225AFF4F205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973353F7-92CA-473F-B821-0381A54A5C1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2D98859D-B12B-4C4F-9BDF-AE04DF6AD94C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B6A838F7-B278-4591-805B-788A821ADBF0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1D1F3015-FBC6-4673-B67E-42AFC6211225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733B06B-962F-476C-B326-66BB22AA6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99" y="2083426"/>
            <a:ext cx="8821207" cy="452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82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496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요구사항 정의서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5372" name="직사각형 10"/>
          <p:cNvSpPr>
            <a:spLocks noChangeArrowheads="1"/>
          </p:cNvSpPr>
          <p:nvPr/>
        </p:nvSpPr>
        <p:spPr bwMode="auto">
          <a:xfrm>
            <a:off x="6529707" y="2477417"/>
            <a:ext cx="489394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고객의 요구 사항 정의</a:t>
            </a: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hangingPunct="1">
              <a:spcBef>
                <a:spcPct val="0"/>
              </a:spcBef>
              <a:buNone/>
            </a:pP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중요도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반영 여부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F080EEA6-4E71-4754-BFE8-FDCE2ABDDC4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B8D29D92-EC9C-4BD7-8640-6DCA775C036E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39B366AD-5D03-432F-93D8-1A95FE3F0AD3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AFD03600-794D-4194-B3EE-406541529C04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8EC7B28F-3F6C-4E5C-95F4-A14D2C51ED14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A7500BE3-90BA-4719-8B60-411FF50B771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6E4C51D2-BD74-4B31-B402-20B3733A91E0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화면설계서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93" cy="365304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화면 설계서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6529388" y="2478088"/>
            <a:ext cx="47942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buFontTx/>
              <a:buChar char="-"/>
              <a:defRPr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컨트롤의 세부적인 기능을</a:t>
            </a:r>
            <a:r>
              <a:rPr kumimoji="0" lang="en-US" alt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설계함</a:t>
            </a:r>
            <a:endParaRPr kumimoji="0" lang="en-US" altLang="ko-KR" sz="2000" b="1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latinLnBrk="1" hangingPunct="1">
              <a:defRPr/>
            </a:pPr>
            <a:endParaRPr kumimoji="0" lang="en-US" altLang="ko-KR" sz="2000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324" name="그림 6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3553" y="2344254"/>
            <a:ext cx="5211335" cy="360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그룹 13">
            <a:extLst>
              <a:ext uri="{FF2B5EF4-FFF2-40B4-BE49-F238E27FC236}">
                <a16:creationId xmlns:a16="http://schemas.microsoft.com/office/drawing/2014/main" id="{0ABC00E6-E827-442F-9AC5-4EE02536205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8" name="양쪽 모서리가 둥근 사각형 21">
              <a:extLst>
                <a:ext uri="{FF2B5EF4-FFF2-40B4-BE49-F238E27FC236}">
                  <a16:creationId xmlns:a16="http://schemas.microsoft.com/office/drawing/2014/main" id="{690B857E-98E1-445B-817A-27C65B673F38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19" name="양쪽 모서리가 둥근 사각형 23">
              <a:extLst>
                <a:ext uri="{FF2B5EF4-FFF2-40B4-BE49-F238E27FC236}">
                  <a16:creationId xmlns:a16="http://schemas.microsoft.com/office/drawing/2014/main" id="{604A3B6F-B1DE-4260-BF66-CEB8ECE59CC1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0" name="양쪽 모서리가 둥근 사각형 24">
              <a:extLst>
                <a:ext uri="{FF2B5EF4-FFF2-40B4-BE49-F238E27FC236}">
                  <a16:creationId xmlns:a16="http://schemas.microsoft.com/office/drawing/2014/main" id="{424D4B29-8130-4CBA-9895-826FAA4F239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1" name="양쪽 모서리가 둥근 사각형 25">
              <a:extLst>
                <a:ext uri="{FF2B5EF4-FFF2-40B4-BE49-F238E27FC236}">
                  <a16:creationId xmlns:a16="http://schemas.microsoft.com/office/drawing/2014/main" id="{AB2A42E0-7B56-4028-B003-6F129D031E96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3" name="양쪽 모서리가 둥근 사각형 26">
              <a:extLst>
                <a:ext uri="{FF2B5EF4-FFF2-40B4-BE49-F238E27FC236}">
                  <a16:creationId xmlns:a16="http://schemas.microsoft.com/office/drawing/2014/main" id="{E18E890F-4506-46C6-A667-182A77EF239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5A5FB383-F722-4181-9C71-53914ADFA139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06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07 - 15 </a:t>
            </a: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5" name="TextBox 73"/>
          <p:cNvSpPr txBox="1">
            <a:spLocks noChangeArrowheads="1"/>
          </p:cNvSpPr>
          <p:nvPr/>
        </p:nvSpPr>
        <p:spPr bwMode="auto">
          <a:xfrm>
            <a:off x="9374188" y="3611563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16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6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프로세스를 이해하고 이에 따라 필요한 테이블 작성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테이블간의 관계도를 통하여 필요한 외래키 추가</a:t>
              </a:r>
            </a:p>
          </p:txBody>
        </p:sp>
      </p:grpSp>
      <p:pic>
        <p:nvPicPr>
          <p:cNvPr id="19463" name="그림 18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"/>
          <a:stretch/>
        </p:blipFill>
        <p:spPr bwMode="auto">
          <a:xfrm>
            <a:off x="782638" y="2320926"/>
            <a:ext cx="5508378" cy="365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534474" y="-2987677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14657" r="18066" b="26542"/>
          <a:stretch/>
        </p:blipFill>
        <p:spPr bwMode="auto">
          <a:xfrm>
            <a:off x="782638" y="2320925"/>
            <a:ext cx="5508378" cy="3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570616" y="-298546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78" cy="365304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 </a:t>
            </a: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메인 화면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3564" name="직사각형 10"/>
          <p:cNvSpPr>
            <a:spLocks noChangeArrowheads="1"/>
          </p:cNvSpPr>
          <p:nvPr/>
        </p:nvSpPr>
        <p:spPr bwMode="auto">
          <a:xfrm>
            <a:off x="6529584" y="2477417"/>
            <a:ext cx="5325866" cy="224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Popup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양식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검색바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 등 색상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폰트 스타일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크기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굵기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아이콘 통일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FA9354FE-1A64-487D-8BA4-DF44D374646A}"/>
              </a:ext>
            </a:extLst>
          </p:cNvPr>
          <p:cNvGrpSpPr/>
          <p:nvPr/>
        </p:nvGrpSpPr>
        <p:grpSpPr>
          <a:xfrm>
            <a:off x="9557589" y="2239963"/>
            <a:ext cx="1597025" cy="1419225"/>
            <a:chOff x="6740416" y="2456546"/>
            <a:chExt cx="1597025" cy="141922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8B53F10-3C5B-4915-9B13-5A78B15E6A1B}"/>
                </a:ext>
              </a:extLst>
            </p:cNvPr>
            <p:cNvSpPr/>
            <p:nvPr/>
          </p:nvSpPr>
          <p:spPr>
            <a:xfrm>
              <a:off x="6740416" y="2456546"/>
              <a:ext cx="1597025" cy="14192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669ACFC-6421-424E-9601-E26D105F2E42}"/>
                </a:ext>
              </a:extLst>
            </p:cNvPr>
            <p:cNvSpPr/>
            <p:nvPr/>
          </p:nvSpPr>
          <p:spPr>
            <a:xfrm>
              <a:off x="6950962" y="3012044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>
                  <a:latin typeface="+mn-lt"/>
                  <a:ea typeface="+mn-ea"/>
                </a:rPr>
                <a:t>캡쳐 화면</a:t>
              </a:r>
              <a:endParaRPr kumimoji="0" lang="ko-KR" altLang="en-US" dirty="0">
                <a:latin typeface="+mn-lt"/>
                <a:ea typeface="+mn-ea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7D74278-034D-46CA-B5E7-B43C90D32542}"/>
              </a:ext>
            </a:extLst>
          </p:cNvPr>
          <p:cNvGrpSpPr/>
          <p:nvPr/>
        </p:nvGrpSpPr>
        <p:grpSpPr>
          <a:xfrm>
            <a:off x="6565294" y="4662487"/>
            <a:ext cx="1597025" cy="1419225"/>
            <a:chOff x="6740416" y="2456546"/>
            <a:chExt cx="1597025" cy="1419225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C3643A-F4C4-4A71-A933-76FC89E23AAA}"/>
                </a:ext>
              </a:extLst>
            </p:cNvPr>
            <p:cNvSpPr/>
            <p:nvPr/>
          </p:nvSpPr>
          <p:spPr>
            <a:xfrm>
              <a:off x="6740416" y="2456546"/>
              <a:ext cx="1597025" cy="14192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B392A30-A1E7-4FA0-B371-66D67696D0ED}"/>
                </a:ext>
              </a:extLst>
            </p:cNvPr>
            <p:cNvSpPr/>
            <p:nvPr/>
          </p:nvSpPr>
          <p:spPr>
            <a:xfrm>
              <a:off x="6950962" y="3012044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>
                  <a:latin typeface="+mn-lt"/>
                  <a:ea typeface="+mn-ea"/>
                </a:rPr>
                <a:t>캡쳐 화면</a:t>
              </a:r>
              <a:endParaRPr kumimoji="0" lang="ko-KR" altLang="en-US" dirty="0">
                <a:latin typeface="+mn-lt"/>
                <a:ea typeface="+mn-ea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F647269-A0AC-4171-9FE9-1AF0A2D266F0}"/>
              </a:ext>
            </a:extLst>
          </p:cNvPr>
          <p:cNvGrpSpPr/>
          <p:nvPr/>
        </p:nvGrpSpPr>
        <p:grpSpPr>
          <a:xfrm>
            <a:off x="9612313" y="4648307"/>
            <a:ext cx="1597025" cy="1419225"/>
            <a:chOff x="6740416" y="2456546"/>
            <a:chExt cx="1597025" cy="141922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19FB2C1-45EA-4FB5-A1B3-1E84E506A227}"/>
                </a:ext>
              </a:extLst>
            </p:cNvPr>
            <p:cNvSpPr/>
            <p:nvPr/>
          </p:nvSpPr>
          <p:spPr>
            <a:xfrm>
              <a:off x="6740416" y="2456546"/>
              <a:ext cx="1597025" cy="14192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5D2CE83-7DE3-462C-B5DB-A838C64AE1DB}"/>
                </a:ext>
              </a:extLst>
            </p:cNvPr>
            <p:cNvSpPr/>
            <p:nvPr/>
          </p:nvSpPr>
          <p:spPr>
            <a:xfrm>
              <a:off x="6950962" y="3012044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>
                  <a:latin typeface="+mn-lt"/>
                  <a:ea typeface="+mn-ea"/>
                </a:rPr>
                <a:t>캡쳐 화면</a:t>
              </a:r>
              <a:endParaRPr kumimoji="0" lang="ko-KR" altLang="en-US" dirty="0">
                <a:latin typeface="+mn-lt"/>
                <a:ea typeface="+mn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BE1C43-F1A8-4EBE-90CD-A519625D8276}"/>
              </a:ext>
            </a:extLst>
          </p:cNvPr>
          <p:cNvGrpSpPr/>
          <p:nvPr/>
        </p:nvGrpSpPr>
        <p:grpSpPr>
          <a:xfrm>
            <a:off x="6684208" y="2212181"/>
            <a:ext cx="1597025" cy="1419225"/>
            <a:chOff x="6740416" y="2456546"/>
            <a:chExt cx="1597025" cy="141922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AB80DDE-1AB7-4360-9FA7-3A81F1983C25}"/>
                </a:ext>
              </a:extLst>
            </p:cNvPr>
            <p:cNvSpPr/>
            <p:nvPr/>
          </p:nvSpPr>
          <p:spPr>
            <a:xfrm>
              <a:off x="6740416" y="2456546"/>
              <a:ext cx="1597025" cy="14192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81358E5-C4EA-4299-ACB4-818BB393359C}"/>
                </a:ext>
              </a:extLst>
            </p:cNvPr>
            <p:cNvSpPr/>
            <p:nvPr/>
          </p:nvSpPr>
          <p:spPr>
            <a:xfrm>
              <a:off x="6950962" y="3012044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>
                  <a:latin typeface="+mn-lt"/>
                  <a:ea typeface="+mn-ea"/>
                </a:rPr>
                <a:t>캡쳐 화면</a:t>
              </a:r>
              <a:endParaRPr kumimoji="0" lang="ko-KR" altLang="en-US" dirty="0">
                <a:latin typeface="+mn-lt"/>
                <a:ea typeface="+mn-ea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 anchor="ctr" anchorCtr="1"/>
          <a:lstStyle/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는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Manufacturing Execution System Implementation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 정보화 시스템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약어입니다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우리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GeniousMES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회사는 캔햄 공장의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를 설계 하였으며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주문의 시작부터 생산 마감까지 전체 생산 일정을 계획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기준 정보로 세부 생성 흐름을 체계화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</a:p>
          <a:p>
            <a:pPr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또한 현장 작업자들의 생산 실적 작업을 위한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POP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프로그램과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관리자를 위한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별도의 웹 서비스를 제공합니다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설명 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585854" y="-2959903"/>
            <a:ext cx="369888" cy="6791343"/>
            <a:chOff x="11783838" y="1420023"/>
            <a:chExt cx="370105" cy="4457250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64338" y="3101975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영업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7863" y="3101975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구매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57988" y="4968875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7863" y="49688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리포트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59175" y="285432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송기문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213" y="328295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2383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장건희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8295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5" y="3425825"/>
            <a:ext cx="31178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이홍직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213" y="540702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563" y="5549900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이민희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407025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5" y="5549900"/>
            <a:ext cx="24701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563374" y="-2950265"/>
            <a:ext cx="369888" cy="6791119"/>
            <a:chOff x="11783839" y="1412919"/>
            <a:chExt cx="370104" cy="4457102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 descr="사람, 실내, 가장이(가) 표시된 사진&#10;&#10;자동 생성된 설명">
            <a:extLst>
              <a:ext uri="{FF2B5EF4-FFF2-40B4-BE49-F238E27FC236}">
                <a16:creationId xmlns:a16="http://schemas.microsoft.com/office/drawing/2014/main" id="{076AD98B-2CD5-4E43-8242-F32C3217DC0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6" b="-495"/>
          <a:stretch/>
        </p:blipFill>
        <p:spPr>
          <a:xfrm>
            <a:off x="6502506" y="2089150"/>
            <a:ext cx="1465200" cy="1828800"/>
          </a:xfrm>
          <a:prstGeom prst="rect">
            <a:avLst/>
          </a:prstGeom>
        </p:spPr>
      </p:pic>
      <p:pic>
        <p:nvPicPr>
          <p:cNvPr id="9" name="그림 8" descr="사람, 의류, 여자, 실내이(가) 표시된 사진&#10;&#10;자동 생성된 설명">
            <a:extLst>
              <a:ext uri="{FF2B5EF4-FFF2-40B4-BE49-F238E27FC236}">
                <a16:creationId xmlns:a16="http://schemas.microsoft.com/office/drawing/2014/main" id="{F483EA5F-9905-40C0-8F2F-477780FC4E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06" y="4491889"/>
            <a:ext cx="1464906" cy="1830271"/>
          </a:xfrm>
          <a:prstGeom prst="rect">
            <a:avLst/>
          </a:prstGeom>
        </p:spPr>
      </p:pic>
      <p:pic>
        <p:nvPicPr>
          <p:cNvPr id="3" name="그림 2" descr="사람, 정장, 남자, 의류이(가) 표시된 사진&#10;&#10;자동 생성된 설명">
            <a:extLst>
              <a:ext uri="{FF2B5EF4-FFF2-40B4-BE49-F238E27FC236}">
                <a16:creationId xmlns:a16="http://schemas.microsoft.com/office/drawing/2014/main" id="{9EA88D71-0EC5-470B-AB10-171D6C354E4A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47" y="2089150"/>
            <a:ext cx="1465200" cy="1828800"/>
          </a:xfrm>
          <a:prstGeom prst="rect">
            <a:avLst/>
          </a:prstGeom>
        </p:spPr>
      </p:pic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DC697A7A-CA2F-45B1-A3DC-A613408863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92" y="2104256"/>
            <a:ext cx="1828800" cy="18288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BC80A4E4-3CE6-48B2-A74D-08F30ACD1A4A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26" y="4509120"/>
            <a:ext cx="1828800" cy="1828800"/>
          </a:xfrm>
          <a:prstGeom prst="rect">
            <a:avLst/>
          </a:prstGeom>
        </p:spPr>
      </p:pic>
      <p:pic>
        <p:nvPicPr>
          <p:cNvPr id="10" name="그림 9" descr="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E59FE9D8-4B20-4F2F-9C49-096905CECC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r="19898"/>
          <a:stretch/>
        </p:blipFill>
        <p:spPr>
          <a:xfrm>
            <a:off x="6149579" y="4509120"/>
            <a:ext cx="1828800" cy="1828800"/>
          </a:xfrm>
          <a:prstGeom prst="rect">
            <a:avLst/>
          </a:prstGeom>
        </p:spPr>
      </p:pic>
      <p:pic>
        <p:nvPicPr>
          <p:cNvPr id="12" name="그림 11" descr="클립아트이(가) 표시된 사진&#10;&#10;자동 생성된 설명">
            <a:extLst>
              <a:ext uri="{FF2B5EF4-FFF2-40B4-BE49-F238E27FC236}">
                <a16:creationId xmlns:a16="http://schemas.microsoft.com/office/drawing/2014/main" id="{AEB401EE-21BE-4BDE-83DE-8CDAA063F9A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8" r="19898"/>
          <a:stretch/>
        </p:blipFill>
        <p:spPr>
          <a:xfrm>
            <a:off x="6210622" y="2086794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/>
        </p:nvGraphicFramePr>
        <p:xfrm>
          <a:off x="622300" y="2122488"/>
          <a:ext cx="10974388" cy="433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구현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178050" y="2363788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973388" y="3098800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760788" y="3841750"/>
            <a:ext cx="1554162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5332413" y="4530725"/>
            <a:ext cx="469582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10021888" y="5268913"/>
            <a:ext cx="1576387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63374" y="-29597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20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76620"/>
              </p:ext>
            </p:extLst>
          </p:nvPr>
        </p:nvGraphicFramePr>
        <p:xfrm>
          <a:off x="622300" y="2122488"/>
          <a:ext cx="10974388" cy="4186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178050" y="2363788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973388" y="3098800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760788" y="3841750"/>
            <a:ext cx="1554162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5332413" y="4530725"/>
            <a:ext cx="469582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10021888" y="5268913"/>
            <a:ext cx="1576387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63374" y="-29597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7529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세부 일정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85742" y="-29445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44DCC6D-2453-4191-A9E3-46E5E6E8F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673649"/>
              </p:ext>
            </p:extLst>
          </p:nvPr>
        </p:nvGraphicFramePr>
        <p:xfrm>
          <a:off x="586550" y="1889011"/>
          <a:ext cx="11233248" cy="4485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3390136505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836195974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495895932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343125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활동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분석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12/13(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 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99897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 관리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 설계서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16369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12/28(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)~12/30(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메인 화면 수정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화면 구현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화면 구현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Base forms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메인 화면 구상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디자인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소스 파일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163819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12/30(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소스 파일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5168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)~1/16(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최종 발표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ppt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8452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496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7529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세부 일정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85742" y="-29445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44DCC6D-2453-4191-A9E3-46E5E6E8F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161154"/>
              </p:ext>
            </p:extLst>
          </p:nvPr>
        </p:nvGraphicFramePr>
        <p:xfrm>
          <a:off x="586550" y="1889010"/>
          <a:ext cx="11233248" cy="44923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3390136505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836195974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495895932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343125196"/>
                    </a:ext>
                  </a:extLst>
                </a:gridCol>
              </a:tblGrid>
              <a:tr h="454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348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12/13(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 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97021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 관리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 Base forms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 설계서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694967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12/30(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소스 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86858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)~1/20(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최종 발표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ppt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52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20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개발 환경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2799722"/>
              <a:ext cx="4575152" cy="2769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Microsoft Visual Studio 2019, SSMS 18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MS-SQL</a:t>
              </a:r>
            </a:p>
            <a:p>
              <a:pPr marL="0" indent="0" eaLnBrk="1" latinLnBrk="1" hangingPunct="1">
                <a:defRPr/>
              </a:pPr>
              <a:endParaRPr kumimoji="0" lang="en-US" altLang="ko-KR" sz="16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프레임워크</a:t>
              </a:r>
              <a:br>
                <a:rPr kumimoji="0"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16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6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.NET Framework v4.7.2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</a:t>
              </a:r>
              <a:endParaRPr kumimoji="0" lang="en-US" altLang="ko-KR" sz="14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581003" y="-298052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2496A38-8E1D-4299-BFF9-374A968C4A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90" y="2896308"/>
            <a:ext cx="1271328" cy="136631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9F3A1B1E-5EF1-42C7-9638-3125FC5C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490" y="2973836"/>
            <a:ext cx="1494059" cy="1211255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C290705-EEBE-4655-BB8F-B7C430494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21" y="4382138"/>
            <a:ext cx="1489130" cy="14891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4136</TotalTime>
  <Words>1251</Words>
  <Application>Microsoft Office PowerPoint</Application>
  <PresentationFormat>사용자 지정</PresentationFormat>
  <Paragraphs>414</Paragraphs>
  <Slides>23</Slides>
  <Notes>19</Notes>
  <HiddenSlides>6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나눔고딕</vt:lpstr>
      <vt:lpstr>나눔고딕 ExtraBold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이민희</cp:lastModifiedBy>
  <cp:revision>82</cp:revision>
  <dcterms:created xsi:type="dcterms:W3CDTF">2019-08-26T09:16:45Z</dcterms:created>
  <dcterms:modified xsi:type="dcterms:W3CDTF">2021-12-25T07:18:04Z</dcterms:modified>
</cp:coreProperties>
</file>